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9" r:id="rId2"/>
  </p:sldMasterIdLst>
  <p:notesMasterIdLst>
    <p:notesMasterId r:id="rId7"/>
  </p:notesMasterIdLst>
  <p:handoutMasterIdLst>
    <p:handoutMasterId r:id="rId8"/>
  </p:handoutMasterIdLst>
  <p:sldIdLst>
    <p:sldId id="617" r:id="rId3"/>
    <p:sldId id="618" r:id="rId4"/>
    <p:sldId id="620" r:id="rId5"/>
    <p:sldId id="61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255"/>
    <a:srgbClr val="96D6E4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8" autoAdjust="0"/>
    <p:restoredTop sz="92007" autoAdjust="0"/>
  </p:normalViewPr>
  <p:slideViewPr>
    <p:cSldViewPr>
      <p:cViewPr>
        <p:scale>
          <a:sx n="100" d="100"/>
          <a:sy n="100" d="100"/>
        </p:scale>
        <p:origin x="-1782" y="-360"/>
      </p:cViewPr>
      <p:guideLst>
        <p:guide orient="horz" pos="4319"/>
        <p:guide pos="23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13D91-294E-5046-A276-1DCA97AF3DD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4BA78-D350-F540-BEBB-04E87C243E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139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33F2BB-7924-4062-BC49-0D9DCC833DE9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0C75039-B55F-40E9-9DEE-3B77118247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31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2ACB68-AD3E-CF48-ACF5-F5C1A4AA4C07}" type="slidenum">
              <a:rPr lang="nb-NO" smtClean="0"/>
              <a:pPr/>
              <a:t>0</a:t>
            </a:fld>
            <a:endParaRPr lang="nb-NO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BEA42-5D1A-477A-BA23-91397493EA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CAE67-43FD-46A5-A828-FFBCCA41C5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82791-8465-4006-B819-071C136305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/>
              </a:defRPr>
            </a:lvl1pPr>
            <a:lvl2pPr>
              <a:defRPr>
                <a:solidFill>
                  <a:srgbClr val="000000"/>
                </a:solidFill>
                <a:latin typeface="Calibri"/>
              </a:defRPr>
            </a:lvl2pPr>
            <a:lvl3pPr>
              <a:defRPr>
                <a:solidFill>
                  <a:srgbClr val="000000"/>
                </a:solidFill>
                <a:latin typeface="Calibri"/>
              </a:defRPr>
            </a:lvl3pPr>
            <a:lvl4pPr>
              <a:defRPr>
                <a:solidFill>
                  <a:srgbClr val="000000"/>
                </a:solidFill>
                <a:latin typeface="Calibri"/>
              </a:defRPr>
            </a:lvl4pPr>
            <a:lvl5pPr>
              <a:defRPr>
                <a:solidFill>
                  <a:srgbClr val="000000"/>
                </a:solidFill>
                <a:latin typeface="Calibri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 userDrawn="1"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da-DK" dirty="0"/>
          </a:p>
        </p:txBody>
      </p:sp>
      <p:sp>
        <p:nvSpPr>
          <p:cNvPr id="5" name="Pladsholder til diasnummer 5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da-DK" dirty="0" err="1"/>
              <a:t>Your</a:t>
            </a:r>
            <a:r>
              <a:rPr lang="da-DK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565889734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6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62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07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25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43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00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3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73612-3D73-4FA3-9DCD-C03024AC5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75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48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704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D417-C8F8-E546-8715-1A524D9566F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7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5AA8C-C47F-4701-9720-86AEBDCD3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4B21-922A-48BD-9820-20DAEB529E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62016-2E06-4886-93E5-5DD18FB40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2386C-4750-46D6-96F1-B7A1ABD64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4EBF7-4243-41B1-9755-D95E19C01A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EC826-EF6C-46AA-889C-C0A00AD37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and Proprietary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8EDED-56E7-4509-AA19-C12369629D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6629400"/>
            <a:ext cx="9153144" cy="247650"/>
          </a:xfrm>
          <a:prstGeom prst="rect">
            <a:avLst/>
          </a:prstGeom>
          <a:solidFill>
            <a:srgbClr val="2722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67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2722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 flipH="1" flipV="1">
            <a:off x="0" y="914400"/>
            <a:ext cx="9144000" cy="55563"/>
            <a:chOff x="0" y="832104"/>
            <a:chExt cx="9144000" cy="54864"/>
          </a:xfrm>
        </p:grpSpPr>
        <p:sp>
          <p:nvSpPr>
            <p:cNvPr id="9" name="Rectangle 8"/>
            <p:cNvSpPr/>
            <p:nvPr/>
          </p:nvSpPr>
          <p:spPr>
            <a:xfrm>
              <a:off x="4572000" y="832104"/>
              <a:ext cx="4572000" cy="548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09937" y="832104"/>
              <a:ext cx="1262063" cy="548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832104"/>
              <a:ext cx="3309937" cy="548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52400" y="6629400"/>
            <a:ext cx="4038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FFFF"/>
                </a:solidFill>
                <a:latin typeface="Century Gothic"/>
                <a:cs typeface="Century Gothic"/>
              </a:rPr>
              <a:t>Company Confidential and Proprietary </a:t>
            </a:r>
            <a:endParaRPr lang="en-US" sz="9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pic>
        <p:nvPicPr>
          <p:cNvPr id="15" name="Picture 14" descr="aquantis white logo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4800" y="132842"/>
            <a:ext cx="1122582" cy="7053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81" r:id="rId12"/>
  </p:sldLayoutIdLst>
  <p:transition advClick="0"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Century Gothic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charset="0"/>
        <a:buChar char="•"/>
        <a:defRPr sz="32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charset="0"/>
        <a:buChar char="•"/>
        <a:defRPr sz="28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charset="0"/>
        <a:buChar char="•"/>
        <a:defRPr sz="24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charset="0"/>
        <a:buChar char="•"/>
        <a:defRPr sz="20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72255"/>
        </a:buClr>
        <a:buFont typeface="Arial" charset="0"/>
        <a:buChar char="•"/>
        <a:defRPr sz="2000" kern="1200">
          <a:solidFill>
            <a:srgbClr val="272255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D417-C8F8-E546-8715-1A524D9566F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31D70-A0C7-BA46-90AA-351D96F80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Billede 31" descr="dreamstime_Blue Ocea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7338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23"/>
          <p:cNvSpPr txBox="1">
            <a:spLocks noChangeArrowheads="1"/>
          </p:cNvSpPr>
          <p:nvPr/>
        </p:nvSpPr>
        <p:spPr bwMode="auto">
          <a:xfrm>
            <a:off x="3228975" y="4419600"/>
            <a:ext cx="2667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nb-NO" sz="1400" i="1" dirty="0" smtClean="0">
                <a:solidFill>
                  <a:schemeClr val="bg1"/>
                </a:solidFill>
                <a:latin typeface="Century Gothic"/>
                <a:cs typeface="Century Gothic"/>
              </a:rPr>
              <a:t>Henry Swales</a:t>
            </a:r>
          </a:p>
        </p:txBody>
      </p:sp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406400" y="423863"/>
            <a:ext cx="7383463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nb-NO" sz="13500" b="1" dirty="0">
              <a:solidFill>
                <a:srgbClr val="151616"/>
              </a:solidFill>
              <a:latin typeface="Calibri" charset="0"/>
            </a:endParaRPr>
          </a:p>
        </p:txBody>
      </p:sp>
      <p:sp>
        <p:nvSpPr>
          <p:cNvPr id="16392" name="Rectangle 12"/>
          <p:cNvSpPr>
            <a:spLocks noChangeArrowheads="1"/>
          </p:cNvSpPr>
          <p:nvPr/>
        </p:nvSpPr>
        <p:spPr bwMode="auto">
          <a:xfrm>
            <a:off x="1066800" y="540365"/>
            <a:ext cx="6858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dirty="0" smtClean="0">
                <a:solidFill>
                  <a:srgbClr val="272255"/>
                </a:solidFill>
                <a:latin typeface="Century Gothic"/>
                <a:cs typeface="Century Gothic"/>
              </a:rPr>
              <a:t>THE AQUANTIS OCEAN-CURRENT TURBINE </a:t>
            </a:r>
          </a:p>
          <a:p>
            <a:pPr algn="ctr"/>
            <a:r>
              <a:rPr lang="en-US" dirty="0" smtClean="0">
                <a:solidFill>
                  <a:srgbClr val="272255"/>
                </a:solidFill>
                <a:latin typeface="Century Gothic"/>
                <a:cs typeface="Century Gothic"/>
              </a:rPr>
              <a:t>RENEWABLE ENERGY FROM MARINE CURRENTS</a:t>
            </a:r>
          </a:p>
          <a:p>
            <a:pPr algn="ctr"/>
            <a:endParaRPr lang="en-US" dirty="0" smtClean="0">
              <a:solidFill>
                <a:srgbClr val="272255"/>
              </a:solidFill>
              <a:latin typeface="Century Gothic"/>
              <a:cs typeface="Century Gothic"/>
            </a:endParaRPr>
          </a:p>
          <a:p>
            <a:pPr algn="ctr"/>
            <a:endParaRPr lang="en-US" dirty="0" smtClean="0">
              <a:solidFill>
                <a:srgbClr val="272255"/>
              </a:solidFill>
              <a:latin typeface="Century Gothic"/>
              <a:cs typeface="Century Gothic"/>
            </a:endParaRPr>
          </a:p>
          <a:p>
            <a:pPr algn="ctr"/>
            <a:endParaRPr lang="en-US" dirty="0">
              <a:solidFill>
                <a:srgbClr val="272255"/>
              </a:solidFill>
              <a:latin typeface="Century Gothic"/>
              <a:cs typeface="Century Gothic"/>
            </a:endParaRPr>
          </a:p>
          <a:p>
            <a:pPr algn="ctr"/>
            <a:endParaRPr lang="en-US" dirty="0" smtClean="0">
              <a:solidFill>
                <a:srgbClr val="272255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2000" dirty="0" smtClean="0">
                <a:solidFill>
                  <a:srgbClr val="272255"/>
                </a:solidFill>
                <a:latin typeface="Century Gothic"/>
                <a:cs typeface="Century Gothic"/>
              </a:rPr>
              <a:t>1/25</a:t>
            </a:r>
            <a:r>
              <a:rPr lang="en-US" sz="2000" baseline="30000" dirty="0" smtClean="0">
                <a:solidFill>
                  <a:srgbClr val="272255"/>
                </a:solidFill>
                <a:latin typeface="Century Gothic"/>
                <a:cs typeface="Century Gothic"/>
              </a:rPr>
              <a:t>th</a:t>
            </a:r>
            <a:r>
              <a:rPr lang="en-US" sz="2000" dirty="0" smtClean="0">
                <a:solidFill>
                  <a:srgbClr val="272255"/>
                </a:solidFill>
                <a:latin typeface="Century Gothic"/>
                <a:cs typeface="Century Gothic"/>
              </a:rPr>
              <a:t> Scale Rotor Off-Design</a:t>
            </a:r>
          </a:p>
          <a:p>
            <a:pPr algn="ctr"/>
            <a:r>
              <a:rPr lang="en-US" sz="2000" dirty="0" smtClean="0">
                <a:solidFill>
                  <a:srgbClr val="272255"/>
                </a:solidFill>
                <a:latin typeface="Century Gothic"/>
                <a:cs typeface="Century Gothic"/>
              </a:rPr>
              <a:t>March 28, 2013</a:t>
            </a:r>
            <a:endParaRPr lang="en-US" dirty="0" smtClean="0">
              <a:solidFill>
                <a:srgbClr val="272255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6566356"/>
            <a:ext cx="213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Century Gothic"/>
                <a:cs typeface="Century Gothic"/>
              </a:rPr>
              <a:t>Company Confidential and Proprietary  </a:t>
            </a:r>
            <a:endParaRPr lang="en-US" sz="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13" name="Picture 12" descr="aquantis white 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5791200"/>
            <a:ext cx="1295400" cy="813946"/>
          </a:xfrm>
          <a:prstGeom prst="rect">
            <a:avLst/>
          </a:prstGeom>
        </p:spPr>
      </p:pic>
      <p:pic>
        <p:nvPicPr>
          <p:cNvPr id="14" name="Picture 15" descr="ecomerit logo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5819937"/>
            <a:ext cx="1447800" cy="73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604539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876800"/>
            <a:ext cx="8534400" cy="167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Operational </a:t>
            </a:r>
            <a:r>
              <a:rPr lang="en-US" dirty="0" err="1" smtClean="0"/>
              <a:t>Cp</a:t>
            </a:r>
            <a:r>
              <a:rPr lang="en-US" baseline="-25000" dirty="0" err="1" smtClean="0"/>
              <a:t>min</a:t>
            </a:r>
            <a:r>
              <a:rPr lang="en-US" dirty="0" smtClean="0"/>
              <a:t> &gt;= -1.44</a:t>
            </a:r>
          </a:p>
          <a:p>
            <a:pPr lvl="1"/>
            <a:r>
              <a:rPr lang="en-US" dirty="0" smtClean="0"/>
              <a:t>Much smaller than min cavitation number = 4.7</a:t>
            </a:r>
          </a:p>
          <a:p>
            <a:pPr lvl="1"/>
            <a:r>
              <a:rPr lang="en-US" dirty="0" smtClean="0"/>
              <a:t>Sheet cavitation </a:t>
            </a:r>
            <a:r>
              <a:rPr lang="en-US" dirty="0" smtClean="0"/>
              <a:t>not predicted for any operational mode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66800"/>
            <a:ext cx="4367212" cy="35897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28600" y="0"/>
            <a:ext cx="8458200" cy="762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SD2030 </a:t>
            </a:r>
            <a:r>
              <a:rPr lang="en-US" dirty="0" err="1" smtClean="0"/>
              <a:t>Cp</a:t>
            </a:r>
            <a:r>
              <a:rPr lang="en-US" dirty="0" smtClean="0"/>
              <a:t>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6535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0"/>
            <a:ext cx="8458200" cy="762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Rotor response to Yaw</a:t>
            </a:r>
            <a:endParaRPr lang="en-US" dirty="0"/>
          </a:p>
        </p:txBody>
      </p:sp>
      <p:pic>
        <p:nvPicPr>
          <p:cNvPr id="1026" name="Char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66825"/>
            <a:ext cx="7165569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6545189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RFoil</a:t>
            </a:r>
            <a:endParaRPr lang="en-US" dirty="0" smtClean="0"/>
          </a:p>
          <a:p>
            <a:pPr lvl="1"/>
            <a:r>
              <a:rPr lang="en-US" dirty="0" smtClean="0"/>
              <a:t>ECN / Delft University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" y="0"/>
            <a:ext cx="8458200" cy="762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Rotational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11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50438</TotalTime>
  <Words>59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J Fleming</dc:creator>
  <cp:lastModifiedBy>Henry Swales</cp:lastModifiedBy>
  <cp:revision>494</cp:revision>
  <cp:lastPrinted>2011-09-28T18:17:29Z</cp:lastPrinted>
  <dcterms:created xsi:type="dcterms:W3CDTF">2011-09-16T18:11:43Z</dcterms:created>
  <dcterms:modified xsi:type="dcterms:W3CDTF">2013-04-11T17:23:00Z</dcterms:modified>
</cp:coreProperties>
</file>